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64" r:id="rId66"/>
    <p:sldId id="455" r:id="rId67"/>
    <p:sldId id="396" r:id="rId68"/>
    <p:sldId id="452" r:id="rId69"/>
    <p:sldId id="374" r:id="rId70"/>
    <p:sldId id="378" r:id="rId71"/>
    <p:sldId id="377" r:id="rId72"/>
    <p:sldId id="382" r:id="rId73"/>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934"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59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12/17/2024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After adding a dummy source vertex d and edge reweighting, all edge weights are greater than or equal to 0, so we can run Dijkstra’s shortest path algorithm with every vertex as the source.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30</a:t>
            </a:fld>
            <a:endParaRPr lang="en-US"/>
          </a:p>
        </p:txBody>
      </p:sp>
    </p:spTree>
    <p:extLst>
      <p:ext uri="{BB962C8B-B14F-4D97-AF65-F5344CB8AC3E}">
        <p14:creationId xmlns:p14="http://schemas.microsoft.com/office/powerpoint/2010/main" val="357709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3"/>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3"/>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4"/>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4"/>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5"/>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3010897214"/>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6"/>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677699934"/>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2414846643"/>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3043865443"/>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316532018"/>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10"/>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1"/>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xmlns="">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xmlns="">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a:xfrm>
            <a:off x="457200" y="1600200"/>
            <a:ext cx="8229600" cy="4823460"/>
          </a:xfrm>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shortest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 which is greater than or equal to 0.</a:t>
            </a:r>
          </a:p>
          <a:p>
            <a:pPr algn="l" fontAlgn="base">
              <a:buFont typeface="+mj-lt"/>
              <a:buAutoNum type="arabicPeriod" startAt="4"/>
            </a:pPr>
            <a:r>
              <a:rPr lang="en-GB" dirty="0"/>
              <a:t>Remove the added dummy vertex d, and run Dijkstra’s algorithm with every vertex as the source to obtain all-pairs shortest paths.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310474" y="410246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583258" y="424161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190684"/>
            <a:ext cx="8229600" cy="310253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a:t>
            </a:r>
          </a:p>
          <a:p>
            <a:pPr lvl="1"/>
            <a:r>
              <a:rPr lang="en-GB" dirty="0"/>
              <a:t>h[0]=0 (path d</a:t>
            </a:r>
            <a:r>
              <a:rPr lang="en-GB" dirty="0">
                <a:sym typeface="Wingdings" panose="05000000000000000000" pitchFamily="2" charset="2"/>
              </a:rPr>
              <a:t>0</a:t>
            </a:r>
            <a:r>
              <a:rPr lang="en-GB" dirty="0"/>
              <a:t>), h[1]=-5 (path d</a:t>
            </a:r>
            <a:r>
              <a:rPr lang="en-GB" dirty="0">
                <a:sym typeface="Wingdings" panose="05000000000000000000" pitchFamily="2" charset="2"/>
              </a:rPr>
              <a:t>01), </a:t>
            </a:r>
            <a:r>
              <a:rPr lang="en-GB" dirty="0"/>
              <a:t>h[2]=-1 (path d</a:t>
            </a:r>
            <a:r>
              <a:rPr lang="en-GB" dirty="0">
                <a:sym typeface="Wingdings" panose="05000000000000000000" pitchFamily="2" charset="2"/>
              </a:rPr>
              <a:t>012</a:t>
            </a:r>
            <a:r>
              <a:rPr lang="en-GB" dirty="0"/>
              <a:t>), h[3]=0 (path d</a:t>
            </a:r>
            <a:r>
              <a:rPr lang="en-GB" dirty="0">
                <a:sym typeface="Wingdings" panose="05000000000000000000" pitchFamily="2" charset="2"/>
              </a:rPr>
              <a:t>3</a:t>
            </a:r>
            <a:r>
              <a:rPr lang="en-GB" dirty="0"/>
              <a:t>) </a:t>
            </a:r>
          </a:p>
          <a:p>
            <a:r>
              <a:rPr lang="en-GB" dirty="0"/>
              <a:t>Once we get these distances, we remove vertex d and reweight each edge </a:t>
            </a:r>
            <a:r>
              <a:rPr lang="en-GB" dirty="0" err="1"/>
              <a:t>uv</a:t>
            </a:r>
            <a:r>
              <a:rPr lang="en-GB" dirty="0"/>
              <a:t> as: w'(u, v) = w(u, v) + h[u] – h[v].</a:t>
            </a:r>
          </a:p>
          <a:p>
            <a:pPr lvl="1"/>
            <a:r>
              <a:rPr lang="en-GB" dirty="0"/>
              <a:t>w’(0,1)=0, w’(1,2)=0, w’(2,3)=0, w’(0,3)=3, w’(0,2)=3</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410246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27059" y="425490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01932" y="424161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3991743" y="5828792"/>
            <a:ext cx="748923" cy="338554"/>
          </a:xfrm>
          <a:prstGeom prst="rect">
            <a:avLst/>
          </a:prstGeom>
          <a:noFill/>
        </p:spPr>
        <p:txBody>
          <a:bodyPr wrap="none" rtlCol="0">
            <a:spAutoFit/>
          </a:bodyPr>
          <a:lstStyle/>
          <a:p>
            <a:r>
              <a:rPr lang="en-GB" sz="1600"/>
              <a:t>h[</a:t>
            </a:r>
            <a:r>
              <a:rPr lang="en-GB" sz="1600" dirty="0"/>
              <a:t>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163456" y="586611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42071" y="502851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ohnson3">
            <a:extLst>
              <a:ext uri="{FF2B5EF4-FFF2-40B4-BE49-F238E27FC236}">
                <a16:creationId xmlns:a16="http://schemas.microsoft.com/office/drawing/2014/main" id="{6368527B-E345-85D8-A537-0307CC2EC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04" y="2454787"/>
            <a:ext cx="3408568" cy="290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17CDCC-915E-D804-AB1E-E18E48B8F6D5}"/>
              </a:ext>
            </a:extLst>
          </p:cNvPr>
          <p:cNvPicPr>
            <a:picLocks noChangeAspect="1"/>
          </p:cNvPicPr>
          <p:nvPr/>
        </p:nvPicPr>
        <p:blipFill>
          <a:blip r:embed="rId3"/>
          <a:stretch>
            <a:fillRect/>
          </a:stretch>
        </p:blipFill>
        <p:spPr>
          <a:xfrm>
            <a:off x="5704908" y="2454787"/>
            <a:ext cx="3246664" cy="2580502"/>
          </a:xfrm>
          <a:prstGeom prst="rect">
            <a:avLst/>
          </a:prstGeom>
        </p:spPr>
      </p:pic>
      <p:sp>
        <p:nvSpPr>
          <p:cNvPr id="2" name="Title 1">
            <a:extLst>
              <a:ext uri="{FF2B5EF4-FFF2-40B4-BE49-F238E27FC236}">
                <a16:creationId xmlns:a16="http://schemas.microsoft.com/office/drawing/2014/main" id="{D9CE1FFB-68E3-2A35-EC57-CC5E82FEF18D}"/>
              </a:ext>
            </a:extLst>
          </p:cNvPr>
          <p:cNvSpPr>
            <a:spLocks noGrp="1"/>
          </p:cNvSpPr>
          <p:nvPr>
            <p:ph type="title"/>
          </p:nvPr>
        </p:nvSpPr>
        <p:spPr/>
        <p:txBody>
          <a:bodyPr/>
          <a:lstStyle/>
          <a:p>
            <a:r>
              <a:rPr lang="en-GB" dirty="0"/>
              <a:t>Johnson’s Algorithm Example 2 </a:t>
            </a:r>
            <a:r>
              <a:rPr lang="en-GB" dirty="0" err="1"/>
              <a:t>Con’t</a:t>
            </a:r>
            <a:endParaRPr lang="en-SE" dirty="0"/>
          </a:p>
        </p:txBody>
      </p:sp>
      <p:sp>
        <p:nvSpPr>
          <p:cNvPr id="3" name="Content Placeholder 2">
            <a:extLst>
              <a:ext uri="{FF2B5EF4-FFF2-40B4-BE49-F238E27FC236}">
                <a16:creationId xmlns:a16="http://schemas.microsoft.com/office/drawing/2014/main" id="{4ED808CB-A16E-0826-A9DD-E2BC92E6FE8D}"/>
              </a:ext>
            </a:extLst>
          </p:cNvPr>
          <p:cNvSpPr>
            <a:spLocks noGrp="1"/>
          </p:cNvSpPr>
          <p:nvPr>
            <p:ph idx="1"/>
          </p:nvPr>
        </p:nvSpPr>
        <p:spPr>
          <a:xfrm>
            <a:off x="457200" y="1223010"/>
            <a:ext cx="8229600" cy="1405890"/>
          </a:xfrm>
        </p:spPr>
        <p:txBody>
          <a:bodyPr>
            <a:normAutofit fontScale="85000" lnSpcReduction="20000"/>
          </a:bodyPr>
          <a:lstStyle/>
          <a:p>
            <a:r>
              <a:rPr lang="en-GB" dirty="0"/>
              <a:t>Let’s run Dijkstra’s shortest path algorithm with vertex 0 as the source. We can obtain the shortest paths shown on the left</a:t>
            </a:r>
          </a:p>
          <a:p>
            <a:r>
              <a:rPr lang="en-GB" dirty="0"/>
              <a:t>We then subtract h[u] – h[v] from length of each shortest path from u to v to obtain the lengths of shortest paths in the original graph shown on the right, e.g., SD(0</a:t>
            </a:r>
            <a:r>
              <a:rPr lang="en-GB" dirty="0">
                <a:sym typeface="Wingdings" panose="05000000000000000000" pitchFamily="2" charset="2"/>
              </a:rPr>
              <a:t>2</a:t>
            </a:r>
            <a:r>
              <a:rPr lang="en-GB" dirty="0"/>
              <a:t>)=0-(h[0]-h[2])=0-(0-(-1))=-1)</a:t>
            </a:r>
          </a:p>
          <a:p>
            <a:endParaRPr lang="en-GB" dirty="0"/>
          </a:p>
          <a:p>
            <a:endParaRPr lang="en-SE" dirty="0"/>
          </a:p>
        </p:txBody>
      </p:sp>
      <p:graphicFrame>
        <p:nvGraphicFramePr>
          <p:cNvPr id="4" name="Content Placeholder 4">
            <a:extLst>
              <a:ext uri="{FF2B5EF4-FFF2-40B4-BE49-F238E27FC236}">
                <a16:creationId xmlns:a16="http://schemas.microsoft.com/office/drawing/2014/main" id="{D95FF884-A0C6-9FF9-29CC-9322AF2F18BC}"/>
              </a:ext>
            </a:extLst>
          </p:cNvPr>
          <p:cNvGraphicFramePr>
            <a:graphicFrameLocks/>
          </p:cNvGraphicFramePr>
          <p:nvPr>
            <p:extLst>
              <p:ext uri="{D42A27DB-BD31-4B8C-83A1-F6EECF244321}">
                <p14:modId xmlns:p14="http://schemas.microsoft.com/office/powerpoint/2010/main" val="2637168423"/>
              </p:ext>
            </p:extLst>
          </p:nvPr>
        </p:nvGraphicFramePr>
        <p:xfrm>
          <a:off x="1359237" y="484028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6" name="Content Placeholder 4">
            <a:extLst>
              <a:ext uri="{FF2B5EF4-FFF2-40B4-BE49-F238E27FC236}">
                <a16:creationId xmlns:a16="http://schemas.microsoft.com/office/drawing/2014/main" id="{094ECEE3-4B46-1B52-DE22-568D48559591}"/>
              </a:ext>
            </a:extLst>
          </p:cNvPr>
          <p:cNvGraphicFramePr>
            <a:graphicFrameLocks/>
          </p:cNvGraphicFramePr>
          <p:nvPr>
            <p:extLst>
              <p:ext uri="{D42A27DB-BD31-4B8C-83A1-F6EECF244321}">
                <p14:modId xmlns:p14="http://schemas.microsoft.com/office/powerpoint/2010/main" val="3988698924"/>
              </p:ext>
            </p:extLst>
          </p:nvPr>
        </p:nvGraphicFramePr>
        <p:xfrm>
          <a:off x="5380272" y="4834254"/>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0</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3</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8" name="TextBox 7">
            <a:extLst>
              <a:ext uri="{FF2B5EF4-FFF2-40B4-BE49-F238E27FC236}">
                <a16:creationId xmlns:a16="http://schemas.microsoft.com/office/drawing/2014/main" id="{AC0C199A-F4D1-9348-B4DC-F809CB8F166F}"/>
              </a:ext>
            </a:extLst>
          </p:cNvPr>
          <p:cNvSpPr txBox="1"/>
          <p:nvPr/>
        </p:nvSpPr>
        <p:spPr>
          <a:xfrm>
            <a:off x="2821282" y="5771157"/>
            <a:ext cx="2287927" cy="923330"/>
          </a:xfrm>
          <a:prstGeom prst="rect">
            <a:avLst/>
          </a:prstGeom>
          <a:noFill/>
        </p:spPr>
        <p:txBody>
          <a:bodyPr wrap="square" rtlCol="0">
            <a:spAutoFit/>
          </a:bodyPr>
          <a:lstStyle/>
          <a:p>
            <a:r>
              <a:rPr lang="en-GB" dirty="0"/>
              <a:t>Shortest paths from 0 in modified graph</a:t>
            </a:r>
          </a:p>
          <a:p>
            <a:r>
              <a:rPr lang="en-GB" dirty="0"/>
              <a:t>(PN of 3 can also be 2)</a:t>
            </a:r>
            <a:endParaRPr lang="en-SE" dirty="0"/>
          </a:p>
        </p:txBody>
      </p:sp>
      <p:sp>
        <p:nvSpPr>
          <p:cNvPr id="9" name="TextBox 8">
            <a:extLst>
              <a:ext uri="{FF2B5EF4-FFF2-40B4-BE49-F238E27FC236}">
                <a16:creationId xmlns:a16="http://schemas.microsoft.com/office/drawing/2014/main" id="{79682499-9DC4-B572-C001-3DD626EE00D0}"/>
              </a:ext>
            </a:extLst>
          </p:cNvPr>
          <p:cNvSpPr txBox="1"/>
          <p:nvPr/>
        </p:nvSpPr>
        <p:spPr>
          <a:xfrm>
            <a:off x="6825601" y="5771157"/>
            <a:ext cx="2287927" cy="923330"/>
          </a:xfrm>
          <a:prstGeom prst="rect">
            <a:avLst/>
          </a:prstGeom>
          <a:noFill/>
        </p:spPr>
        <p:txBody>
          <a:bodyPr wrap="square" rtlCol="0">
            <a:spAutoFit/>
          </a:bodyPr>
          <a:lstStyle/>
          <a:p>
            <a:r>
              <a:rPr lang="en-GB" dirty="0"/>
              <a:t>Shortest paths from 0 in original graph</a:t>
            </a:r>
          </a:p>
          <a:p>
            <a:r>
              <a:rPr lang="en-GB" dirty="0"/>
              <a:t>(PN of 3 can also be 2)</a:t>
            </a:r>
            <a:endParaRPr lang="en-SE" dirty="0"/>
          </a:p>
        </p:txBody>
      </p:sp>
    </p:spTree>
    <p:extLst>
      <p:ext uri="{BB962C8B-B14F-4D97-AF65-F5344CB8AC3E}">
        <p14:creationId xmlns:p14="http://schemas.microsoft.com/office/powerpoint/2010/main" val="1724235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a:xfrm>
            <a:off x="457200" y="-22542"/>
            <a:ext cx="8229600" cy="1143000"/>
          </a:xfrm>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798483"/>
            <a:ext cx="8229600" cy="2504982"/>
          </a:xfrm>
        </p:spPr>
        <p:txBody>
          <a:bodyPr>
            <a:normAutofit fontScale="70000" lnSpcReduction="20000"/>
          </a:bodyPr>
          <a:lstStyle/>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r>
              <a:rPr lang="en-GB" dirty="0"/>
              <a:t>For example, the shortest path from s to t is </a:t>
            </a:r>
            <a:r>
              <a:rPr lang="en-GB" dirty="0" err="1"/>
              <a:t>sabt</a:t>
            </a:r>
            <a:r>
              <a:rPr lang="en-GB" dirty="0"/>
              <a:t>, same as the original graph before reweighting. Its length in the original graph is 0 – (h[s] – h[t]) = 0 – (0 – (-3)) = -3.</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413700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388891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3893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413839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414117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280031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381848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444941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416863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39205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39252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417002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417280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283195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4536562" y="3631919"/>
            <a:ext cx="1625257" cy="646331"/>
          </a:xfrm>
          <a:prstGeom prst="rect">
            <a:avLst/>
          </a:prstGeom>
          <a:noFill/>
        </p:spPr>
        <p:txBody>
          <a:bodyPr wrap="square">
            <a:spAutoFit/>
          </a:bodyPr>
          <a:lstStyle/>
          <a:p>
            <a:r>
              <a:rPr lang="en-GB" dirty="0"/>
              <a:t> -1 + 0 - (-1) = 0</a:t>
            </a:r>
          </a:p>
          <a:p>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5620135" y="3429000"/>
            <a:ext cx="1776177" cy="369332"/>
          </a:xfrm>
          <a:prstGeom prst="rect">
            <a:avLst/>
          </a:prstGeom>
          <a:noFill/>
        </p:spPr>
        <p:txBody>
          <a:bodyPr wrap="square">
            <a:spAutoFit/>
          </a:bodyPr>
          <a:lstStyle/>
          <a:p>
            <a:r>
              <a:rPr lang="en-GB" dirty="0"/>
              <a:t> -1 + -1 - (-2) =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6730911" y="3613751"/>
            <a:ext cx="1883601" cy="369332"/>
          </a:xfrm>
          <a:prstGeom prst="rect">
            <a:avLst/>
          </a:prstGeom>
          <a:noFill/>
        </p:spPr>
        <p:txBody>
          <a:bodyPr wrap="square">
            <a:spAutoFit/>
          </a:bodyPr>
          <a:lstStyle/>
          <a:p>
            <a:r>
              <a:rPr lang="en-GB" dirty="0"/>
              <a:t> -1 + -2 - (-3) =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5732960" y="4449418"/>
            <a:ext cx="1550525" cy="369332"/>
          </a:xfrm>
          <a:prstGeom prst="rect">
            <a:avLst/>
          </a:prstGeom>
          <a:noFill/>
        </p:spPr>
        <p:txBody>
          <a:bodyPr wrap="square">
            <a:spAutoFit/>
          </a:bodyPr>
          <a:lstStyle/>
          <a:p>
            <a:r>
              <a:rPr lang="en-GB" dirty="0"/>
              <a:t>-2 + 0 - (-3) = 1</a:t>
            </a:r>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381848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381848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337974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p:cNvCxnSpPr>
          <p:nvPr/>
        </p:nvCxnSpPr>
        <p:spPr>
          <a:xfrm flipH="1">
            <a:off x="1936060" y="345785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345471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330436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334197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345471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348148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338758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434121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430580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431233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438038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30525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graphicFrame>
        <p:nvGraphicFramePr>
          <p:cNvPr id="4" name="Content Placeholder 4">
            <a:extLst>
              <a:ext uri="{FF2B5EF4-FFF2-40B4-BE49-F238E27FC236}">
                <a16:creationId xmlns:a16="http://schemas.microsoft.com/office/drawing/2014/main" id="{698965B5-5F67-ADFC-03CB-CB9F48E1B5C8}"/>
              </a:ext>
            </a:extLst>
          </p:cNvPr>
          <p:cNvGraphicFramePr>
            <a:graphicFrameLocks/>
          </p:cNvGraphicFramePr>
          <p:nvPr>
            <p:extLst>
              <p:ext uri="{D42A27DB-BD31-4B8C-83A1-F6EECF244321}">
                <p14:modId xmlns:p14="http://schemas.microsoft.com/office/powerpoint/2010/main" val="4113338308"/>
              </p:ext>
            </p:extLst>
          </p:nvPr>
        </p:nvGraphicFramePr>
        <p:xfrm>
          <a:off x="533798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6233">
                  <a:extLst>
                    <a:ext uri="{9D8B030D-6E8A-4147-A177-3AD203B41FA5}">
                      <a16:colId xmlns:a16="http://schemas.microsoft.com/office/drawing/2014/main" val="3865283362"/>
                    </a:ext>
                  </a:extLst>
                </a:gridCol>
                <a:gridCol w="466702">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5" name="Content Placeholder 4">
            <a:extLst>
              <a:ext uri="{FF2B5EF4-FFF2-40B4-BE49-F238E27FC236}">
                <a16:creationId xmlns:a16="http://schemas.microsoft.com/office/drawing/2014/main" id="{01336789-FCC5-0EA3-FFAF-9B409DABFCBA}"/>
              </a:ext>
            </a:extLst>
          </p:cNvPr>
          <p:cNvGraphicFramePr>
            <a:graphicFrameLocks/>
          </p:cNvGraphicFramePr>
          <p:nvPr>
            <p:extLst>
              <p:ext uri="{D42A27DB-BD31-4B8C-83A1-F6EECF244321}">
                <p14:modId xmlns:p14="http://schemas.microsoft.com/office/powerpoint/2010/main" val="3285395126"/>
              </p:ext>
            </p:extLst>
          </p:nvPr>
        </p:nvGraphicFramePr>
        <p:xfrm>
          <a:off x="1323021" y="4894260"/>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514305">
                  <a:extLst>
                    <a:ext uri="{9D8B030D-6E8A-4147-A177-3AD203B41FA5}">
                      <a16:colId xmlns:a16="http://schemas.microsoft.com/office/drawing/2014/main" val="3865283362"/>
                    </a:ext>
                  </a:extLst>
                </a:gridCol>
                <a:gridCol w="46863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a</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s</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t</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29" name="TextBox 28">
            <a:extLst>
              <a:ext uri="{FF2B5EF4-FFF2-40B4-BE49-F238E27FC236}">
                <a16:creationId xmlns:a16="http://schemas.microsoft.com/office/drawing/2014/main" id="{E0C4A9E5-3A94-A6D6-932E-8377AD2E3CC4}"/>
              </a:ext>
            </a:extLst>
          </p:cNvPr>
          <p:cNvSpPr txBox="1"/>
          <p:nvPr/>
        </p:nvSpPr>
        <p:spPr>
          <a:xfrm>
            <a:off x="2821283" y="6071115"/>
            <a:ext cx="2491122" cy="646331"/>
          </a:xfrm>
          <a:prstGeom prst="rect">
            <a:avLst/>
          </a:prstGeom>
          <a:noFill/>
        </p:spPr>
        <p:txBody>
          <a:bodyPr wrap="square" rtlCol="0">
            <a:spAutoFit/>
          </a:bodyPr>
          <a:lstStyle/>
          <a:p>
            <a:r>
              <a:rPr lang="en-GB" dirty="0"/>
              <a:t>Shortest paths from s in modified graph (right)</a:t>
            </a:r>
            <a:endParaRPr lang="en-SE" dirty="0"/>
          </a:p>
        </p:txBody>
      </p:sp>
      <p:sp>
        <p:nvSpPr>
          <p:cNvPr id="31" name="TextBox 30">
            <a:extLst>
              <a:ext uri="{FF2B5EF4-FFF2-40B4-BE49-F238E27FC236}">
                <a16:creationId xmlns:a16="http://schemas.microsoft.com/office/drawing/2014/main" id="{ED1A501F-21EF-BD58-D2A1-2C8428449976}"/>
              </a:ext>
            </a:extLst>
          </p:cNvPr>
          <p:cNvSpPr txBox="1"/>
          <p:nvPr/>
        </p:nvSpPr>
        <p:spPr>
          <a:xfrm>
            <a:off x="6825602" y="6071114"/>
            <a:ext cx="2215528" cy="646331"/>
          </a:xfrm>
          <a:prstGeom prst="rect">
            <a:avLst/>
          </a:prstGeom>
          <a:noFill/>
        </p:spPr>
        <p:txBody>
          <a:bodyPr wrap="square" rtlCol="0">
            <a:spAutoFit/>
          </a:bodyPr>
          <a:lstStyle/>
          <a:p>
            <a:r>
              <a:rPr lang="en-GB" dirty="0"/>
              <a:t>Shortest paths from s in original graph (left)</a:t>
            </a:r>
            <a:endParaRPr lang="en-SE" dirty="0"/>
          </a:p>
        </p:txBody>
      </p:sp>
    </p:spTree>
    <p:extLst>
      <p:ext uri="{BB962C8B-B14F-4D97-AF65-F5344CB8AC3E}">
        <p14:creationId xmlns:p14="http://schemas.microsoft.com/office/powerpoint/2010/main" val="74645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42240</TotalTime>
  <Words>9483</Words>
  <Application>Microsoft Office PowerPoint</Application>
  <PresentationFormat>On-screen Show (4:3)</PresentationFormat>
  <Paragraphs>2419</Paragraphs>
  <Slides>72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2 Con’t</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1274</cp:revision>
  <cp:lastPrinted>2024-11-04T21:27:29Z</cp:lastPrinted>
  <dcterms:created xsi:type="dcterms:W3CDTF">2018-08-13T22:58:39Z</dcterms:created>
  <dcterms:modified xsi:type="dcterms:W3CDTF">2024-12-18T01:12:13Z</dcterms:modified>
</cp:coreProperties>
</file>